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5"/>
  </p:normalViewPr>
  <p:slideViewPr>
    <p:cSldViewPr>
      <p:cViewPr varScale="1">
        <p:scale>
          <a:sx n="63" d="100"/>
          <a:sy n="63" d="100"/>
        </p:scale>
        <p:origin x="130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DCCF261-47E6-46DE-A868-9A5259CE81E2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792088"/>
          </a:xfrm>
        </p:spPr>
        <p:txBody>
          <a:bodyPr>
            <a:noAutofit/>
          </a:bodyPr>
          <a:lstStyle/>
          <a:p>
            <a:r>
              <a:rPr lang="fr-FR" sz="4800" dirty="0" smtClean="0"/>
              <a:t>A.S.S.N.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3356992"/>
            <a:ext cx="7560840" cy="1152128"/>
          </a:xfrm>
        </p:spPr>
        <p:txBody>
          <a:bodyPr>
            <a:noAutofit/>
          </a:bodyPr>
          <a:lstStyle/>
          <a:p>
            <a:r>
              <a:rPr lang="fr-FR" sz="2800" dirty="0" smtClean="0"/>
              <a:t>Savoir identifier la personne responsable de la surveillance à alerter en cas de problème.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6205374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/>
              <a:t>D’après le BO n°30 du 23 juillet 2015  - Attestation Scolaire Savoir-Nager</a:t>
            </a: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2286000" y="242393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800" dirty="0" smtClean="0"/>
              <a:t>Connaissances et attitudes</a:t>
            </a:r>
            <a:endParaRPr lang="fr-FR" sz="2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62662"/>
            <a:ext cx="1573908" cy="109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Savoir identifier la personne responsable de la surveillance. (9)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57900" y="1700808"/>
            <a:ext cx="63463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Elles peuvent utiliser certains moyens de déplacement.</a:t>
            </a:r>
            <a:endParaRPr lang="fr-FR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796613" y="4980644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Nomme ces moyens de déplacement.</a:t>
            </a:r>
          </a:p>
          <a:p>
            <a:r>
              <a:rPr lang="fr-FR" sz="2400" dirty="0"/>
              <a:t>E</a:t>
            </a:r>
            <a:r>
              <a:rPr lang="fr-FR" sz="2400" dirty="0" smtClean="0"/>
              <a:t>xplique leur utilité.</a:t>
            </a:r>
            <a:endParaRPr lang="fr-FR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6" y="2636912"/>
            <a:ext cx="2705335" cy="231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32" y="2492896"/>
            <a:ext cx="430572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640855" y="4396462"/>
            <a:ext cx="10589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u</a:t>
            </a:r>
            <a:r>
              <a:rPr lang="fr-FR" dirty="0" smtClean="0"/>
              <a:t>n quad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932040" y="4053172"/>
            <a:ext cx="24482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Un bateau de sécurité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3709859" y="5412762"/>
            <a:ext cx="4896544" cy="101566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 smtClean="0"/>
              <a:t>Le quad permet de se déplacer rapidement sur les plages et de transporter un blessé.</a:t>
            </a:r>
          </a:p>
          <a:p>
            <a:r>
              <a:rPr lang="fr-FR" sz="2000" dirty="0" smtClean="0"/>
              <a:t>Le bateau permet d’intervenir dans l’eau.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12929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Savoir identifier la personne responsable de la surveillance.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95548" y="4960765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Elle est souvent assise sur une chaise haute. </a:t>
            </a:r>
            <a:endParaRPr lang="fr-FR" sz="2400" dirty="0" smtClean="0"/>
          </a:p>
          <a:p>
            <a:r>
              <a:rPr lang="fr-FR" sz="2400" dirty="0" smtClean="0"/>
              <a:t>Montre </a:t>
            </a:r>
            <a:r>
              <a:rPr lang="fr-FR" sz="2400" dirty="0"/>
              <a:t>cette personne sur les photos. </a:t>
            </a:r>
            <a:endParaRPr lang="fr-FR" sz="2400" dirty="0" smtClean="0"/>
          </a:p>
          <a:p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467544" y="1849448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La personne à alerter en cas de problème à la piscine est reconnaissable </a:t>
            </a:r>
            <a:r>
              <a:rPr lang="fr-FR" sz="2000" b="1" dirty="0" smtClean="0"/>
              <a:t>:</a:t>
            </a:r>
            <a:endParaRPr lang="fr-FR" sz="2000" dirty="0"/>
          </a:p>
        </p:txBody>
      </p:sp>
      <p:pic>
        <p:nvPicPr>
          <p:cNvPr id="10" name="Image 9" descr="Résultat de recherche d'images pour &quot;surveillance piscine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29986"/>
            <a:ext cx="10287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C:\Users\IA77\Desktop\CPD JPH\NATATION\ASSN outils pour PE\images\MNS chais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85864"/>
            <a:ext cx="2883535" cy="1922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l_fi" descr="Afficher l'image d'origin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43748"/>
            <a:ext cx="2933700" cy="18807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Connecteur droit avec flèche 3"/>
          <p:cNvCxnSpPr/>
          <p:nvPr/>
        </p:nvCxnSpPr>
        <p:spPr>
          <a:xfrm flipH="1">
            <a:off x="1187624" y="2529986"/>
            <a:ext cx="1080120" cy="35587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707904" y="2443748"/>
            <a:ext cx="324036" cy="62005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6174021" y="3725504"/>
            <a:ext cx="774243" cy="108250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983914" y="5959907"/>
            <a:ext cx="2736304" cy="70788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 smtClean="0"/>
              <a:t>Cela lui permet de voir l’ensemble du bassin.</a:t>
            </a:r>
            <a:endParaRPr lang="fr-FR" sz="2000" dirty="0"/>
          </a:p>
        </p:txBody>
      </p:sp>
      <p:sp>
        <p:nvSpPr>
          <p:cNvPr id="3" name="Rectangle 2"/>
          <p:cNvSpPr/>
          <p:nvPr/>
        </p:nvSpPr>
        <p:spPr>
          <a:xfrm>
            <a:off x="440364" y="5974324"/>
            <a:ext cx="5621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Pourquoi est-elle sur une chaise </a:t>
            </a:r>
            <a:r>
              <a:rPr lang="fr-FR" sz="2400" dirty="0" smtClean="0"/>
              <a:t>haute 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592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Savoir identifier la personne responsable de la surveillance. (2)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23347" y="6027483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Qu’est-ce qui est écrit sur son tee-shirt ? Que cela signifie-t-il ?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67544" y="1700808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Elle est souvent habillée d’un tee-shirt.</a:t>
            </a:r>
          </a:p>
        </p:txBody>
      </p:sp>
      <p:pic>
        <p:nvPicPr>
          <p:cNvPr id="8" name="Image 7" descr="Résultat de recherche d'images pour &quot;surveillance piscine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11" y="2420888"/>
            <a:ext cx="2943225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Résultat de recherche d'images pour &quot;surveillance piscine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48534"/>
            <a:ext cx="179070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l_fi" descr="Afficher l'image d'origin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66918"/>
            <a:ext cx="2451100" cy="163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3" t="22893" r="21561" b="22805"/>
          <a:stretch/>
        </p:blipFill>
        <p:spPr>
          <a:xfrm>
            <a:off x="4367640" y="3673901"/>
            <a:ext cx="3096344" cy="2052333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958237" y="3504583"/>
            <a:ext cx="2376264" cy="12616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MNS</a:t>
            </a:r>
          </a:p>
          <a:p>
            <a:pPr algn="ctr"/>
            <a:r>
              <a:rPr lang="fr-FR" b="1" dirty="0">
                <a:solidFill>
                  <a:srgbClr val="FF0000"/>
                </a:solidFill>
              </a:rPr>
              <a:t>m</a:t>
            </a:r>
            <a:r>
              <a:rPr lang="fr-FR" b="1" dirty="0" smtClean="0">
                <a:solidFill>
                  <a:srgbClr val="FF0000"/>
                </a:solidFill>
              </a:rPr>
              <a:t>aître nageur sauveteur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3303667" y="2064604"/>
            <a:ext cx="2376264" cy="10996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sécurité aquatique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6555048" y="4216410"/>
            <a:ext cx="2376264" cy="10996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surveillant de baignade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Life </a:t>
            </a:r>
            <a:r>
              <a:rPr lang="fr-FR" b="1" dirty="0" err="1" smtClean="0">
                <a:solidFill>
                  <a:srgbClr val="FF0000"/>
                </a:solidFill>
              </a:rPr>
              <a:t>guard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6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Savoir identifier la personne responsable de la surveillance. (3)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67411" y="1772816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Où est la personne chargée </a:t>
            </a:r>
            <a:r>
              <a:rPr lang="fr-FR" sz="2400" dirty="0" smtClean="0"/>
              <a:t>de la </a:t>
            </a:r>
            <a:r>
              <a:rPr lang="fr-FR" sz="2400" dirty="0"/>
              <a:t>surveillance ? </a:t>
            </a:r>
          </a:p>
          <a:p>
            <a:r>
              <a:rPr lang="fr-FR" sz="2400" dirty="0"/>
              <a:t>Comment la reconnais-tu ?</a:t>
            </a:r>
          </a:p>
        </p:txBody>
      </p:sp>
      <p:pic>
        <p:nvPicPr>
          <p:cNvPr id="16" name="Image 15" descr="C:\Users\IA77\Desktop\CPD JPH\NATATION\ASSN outils pour PE\images\surveillance chaises haut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3429000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l_fi" descr="Afficher l'image d'origin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845" y="3657987"/>
            <a:ext cx="3760470" cy="2506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Connecteur droit avec flèche 7"/>
          <p:cNvCxnSpPr/>
          <p:nvPr/>
        </p:nvCxnSpPr>
        <p:spPr>
          <a:xfrm>
            <a:off x="7092280" y="2978321"/>
            <a:ext cx="1152128" cy="116092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4355976" y="2426755"/>
            <a:ext cx="2736304" cy="10996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Assise sur une chaise haute. A un tee-shirt.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3032448" y="2946306"/>
            <a:ext cx="1323528" cy="4998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33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Savoir identifier la personne responsable de la surveillance. (4)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67411" y="1772816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Où est la personne chargée </a:t>
            </a:r>
            <a:r>
              <a:rPr lang="fr-FR" sz="2400" dirty="0" smtClean="0"/>
              <a:t>de la </a:t>
            </a:r>
            <a:r>
              <a:rPr lang="fr-FR" sz="2400" dirty="0"/>
              <a:t>surveillance ? </a:t>
            </a:r>
          </a:p>
          <a:p>
            <a:r>
              <a:rPr lang="fr-FR" sz="2400" dirty="0"/>
              <a:t>Comment la reconnais-tu ?</a:t>
            </a:r>
          </a:p>
        </p:txBody>
      </p:sp>
      <p:pic>
        <p:nvPicPr>
          <p:cNvPr id="10" name="il_fi" descr="Afficher l'image d'origin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3076575" cy="193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Résultat de recherche d'images pour &quot;surveillance piscine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8" y="4713404"/>
            <a:ext cx="3483292" cy="174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C:\Users\IA77\Desktop\CPD JPH\NATATION\ASSN outils pour PE\images\surveillanc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638" y="2365338"/>
            <a:ext cx="2948940" cy="19577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Connecteur droit avec flèche 6"/>
          <p:cNvCxnSpPr/>
          <p:nvPr/>
        </p:nvCxnSpPr>
        <p:spPr>
          <a:xfrm flipV="1">
            <a:off x="2293863" y="3030875"/>
            <a:ext cx="0" cy="21983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2483768" y="3747334"/>
            <a:ext cx="3240360" cy="14098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2483768" y="4869160"/>
            <a:ext cx="4017340" cy="43877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764649" y="4869160"/>
            <a:ext cx="2736304" cy="10996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Assise sur une chaise haute. A un tee-shirt.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85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Savoir identifier la personne responsable de la surveillance. (5)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57900" y="2996952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Mais on ne se baigne pas qu’à la piscine.</a:t>
            </a:r>
          </a:p>
          <a:p>
            <a:r>
              <a:rPr lang="fr-FR" sz="2400" dirty="0" smtClean="0"/>
              <a:t>On peut aussi se baigner dans la mer, ou dans un lac, ou dans le plan d’eau d’une base de loisirs…</a:t>
            </a:r>
          </a:p>
          <a:p>
            <a:r>
              <a:rPr lang="fr-FR" sz="2400" dirty="0" smtClean="0"/>
              <a:t>Il faut donc aussi savoir qui alerter en cas de problème.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7784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Savoir identifier la personne responsable de la surveillance. (6)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51293"/>
            <a:ext cx="3508802" cy="26359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75656" y="1844824"/>
            <a:ext cx="21180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Un plan d’eau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5411406" y="2106734"/>
            <a:ext cx="2400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Le bord de mer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899592" y="5301208"/>
            <a:ext cx="6012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Là aussi les personnes qui surveillent peuvent être assises sur une chaise haute pour mieux voir.</a:t>
            </a:r>
            <a:endParaRPr lang="fr-FR" sz="20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9" t="14956" r="16155" b="17544"/>
          <a:stretch/>
        </p:blipFill>
        <p:spPr>
          <a:xfrm>
            <a:off x="611560" y="2593677"/>
            <a:ext cx="3600400" cy="25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Savoir identifier la personne responsable de la surveillance. (7)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57900" y="1772816"/>
            <a:ext cx="54102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Mais elles peuvent aussi se trouver </a:t>
            </a:r>
          </a:p>
          <a:p>
            <a:r>
              <a:rPr lang="fr-FR" sz="2000" b="1" dirty="0" smtClean="0"/>
              <a:t>près d’un poste de surveillance ou de secours.</a:t>
            </a:r>
            <a:endParaRPr lang="fr-FR" sz="20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13018"/>
            <a:ext cx="3167149" cy="23753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27583" y="5157192"/>
            <a:ext cx="37681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Qu’est-ce que le poste de secours permet de plus que la chaise haute ?</a:t>
            </a:r>
            <a:endParaRPr lang="fr-FR" sz="2400" dirty="0"/>
          </a:p>
        </p:txBody>
      </p:sp>
      <p:pic>
        <p:nvPicPr>
          <p:cNvPr id="8" name="Image 7" descr="Résultat de recherche d'images pour &quot;poste de secours plage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3069527" cy="224942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4650056" y="5341858"/>
            <a:ext cx="3960440" cy="101566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 smtClean="0"/>
              <a:t>Il permet de donner les premiers soins aux blessés et de donner des informations au public.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83185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4" t="18738" r="16253" b="20151"/>
          <a:stretch/>
        </p:blipFill>
        <p:spPr>
          <a:xfrm>
            <a:off x="5724128" y="1990671"/>
            <a:ext cx="2520280" cy="325594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Savoir identifier la personne responsable de la surveillance. (8)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57900" y="1700808"/>
            <a:ext cx="54102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Ces personnes sont aussi vêtues d’un tee-shirt.</a:t>
            </a:r>
          </a:p>
          <a:p>
            <a:r>
              <a:rPr lang="fr-FR" sz="2000" b="1" dirty="0" smtClean="0"/>
              <a:t>Elles sont équipées de matériel particulier.</a:t>
            </a:r>
            <a:endParaRPr lang="fr-FR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698090" y="5100769"/>
            <a:ext cx="3009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Nomme ce matériel.</a:t>
            </a:r>
          </a:p>
          <a:p>
            <a:r>
              <a:rPr lang="fr-FR" sz="2400" dirty="0"/>
              <a:t>E</a:t>
            </a:r>
            <a:r>
              <a:rPr lang="fr-FR" sz="2400" dirty="0" smtClean="0"/>
              <a:t>xplique son utilité.</a:t>
            </a:r>
            <a:endParaRPr lang="fr-FR" sz="2400" dirty="0"/>
          </a:p>
        </p:txBody>
      </p:sp>
      <p:pic>
        <p:nvPicPr>
          <p:cNvPr id="10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7" y="2564909"/>
            <a:ext cx="3366135" cy="2251710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1554025" y="2574322"/>
            <a:ext cx="1008112" cy="9361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5580112" y="3429000"/>
            <a:ext cx="1008112" cy="9361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7236296" y="2574322"/>
            <a:ext cx="1008112" cy="9361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586422" y="2673042"/>
            <a:ext cx="13977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d</a:t>
            </a:r>
            <a:r>
              <a:rPr lang="fr-FR" dirty="0" smtClean="0"/>
              <a:t>es jumelles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4572000" y="3690764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d</a:t>
            </a:r>
            <a:r>
              <a:rPr lang="fr-FR" dirty="0" smtClean="0"/>
              <a:t>es palmes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740352" y="3058024"/>
            <a:ext cx="11309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un talkie-walkie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707904" y="5270046"/>
            <a:ext cx="4896544" cy="132343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 smtClean="0"/>
              <a:t>Des jumelles pour voir au loin.</a:t>
            </a:r>
          </a:p>
          <a:p>
            <a:r>
              <a:rPr lang="fr-FR" sz="2000" dirty="0" smtClean="0"/>
              <a:t>Des palmes pour nager plus efficacement.</a:t>
            </a:r>
          </a:p>
          <a:p>
            <a:r>
              <a:rPr lang="fr-FR" sz="2000" dirty="0" smtClean="0"/>
              <a:t>Un talkie-walkie pour communiquer avec les autres secours.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25285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169</TotalTime>
  <Words>458</Words>
  <Application>Microsoft Office PowerPoint</Application>
  <PresentationFormat>Affichage à l'écran (4:3)</PresentationFormat>
  <Paragraphs>58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Candara</vt:lpstr>
      <vt:lpstr>Symbol</vt:lpstr>
      <vt:lpstr>Vagues</vt:lpstr>
      <vt:lpstr>A.S.S.N.</vt:lpstr>
      <vt:lpstr>Savoir identifier la personne responsable de la surveillance.</vt:lpstr>
      <vt:lpstr>Savoir identifier la personne responsable de la surveillance. (2)</vt:lpstr>
      <vt:lpstr>Savoir identifier la personne responsable de la surveillance. (3)</vt:lpstr>
      <vt:lpstr>Savoir identifier la personne responsable de la surveillance. (4)</vt:lpstr>
      <vt:lpstr>Savoir identifier la personne responsable de la surveillance. (5)</vt:lpstr>
      <vt:lpstr>Savoir identifier la personne responsable de la surveillance. (6)</vt:lpstr>
      <vt:lpstr>Savoir identifier la personne responsable de la surveillance. (7)</vt:lpstr>
      <vt:lpstr>Savoir identifier la personne responsable de la surveillance. (8)</vt:lpstr>
      <vt:lpstr>Savoir identifier la personne responsable de la surveillance. (9)</vt:lpstr>
    </vt:vector>
  </TitlesOfParts>
  <Company>DSDEN77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A.S.S.N.</dc:title>
  <dc:creator>DSDEN77</dc:creator>
  <cp:lastModifiedBy>cécile gay</cp:lastModifiedBy>
  <cp:revision>22</cp:revision>
  <dcterms:created xsi:type="dcterms:W3CDTF">2016-02-01T09:52:08Z</dcterms:created>
  <dcterms:modified xsi:type="dcterms:W3CDTF">2018-09-16T13:17:31Z</dcterms:modified>
</cp:coreProperties>
</file>